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5"/>
  </p:notesMasterIdLst>
  <p:sldIdLst>
    <p:sldId id="266" r:id="rId2"/>
    <p:sldId id="268" r:id="rId3"/>
    <p:sldId id="271" r:id="rId4"/>
    <p:sldId id="270" r:id="rId5"/>
    <p:sldId id="264" r:id="rId6"/>
    <p:sldId id="259" r:id="rId7"/>
    <p:sldId id="260" r:id="rId8"/>
    <p:sldId id="258" r:id="rId9"/>
    <p:sldId id="256" r:id="rId10"/>
    <p:sldId id="262" r:id="rId11"/>
    <p:sldId id="261" r:id="rId12"/>
    <p:sldId id="263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673C2-40D0-AFD3-BFFE-D22408BB31C6}" v="26" dt="2024-05-01T17:08:17.146"/>
    <p1510:client id="{04C669D5-3ED1-E643-8462-7B98606A2C0F}" v="661" dt="2024-04-30T15:39:37.942"/>
    <p1510:client id="{2B50BDDD-6DDD-4D44-B032-77370B8A9EF3}" v="13" dt="2024-05-02T01:37:21.915"/>
    <p1510:client id="{30027A12-C49F-AD96-D375-B4969B9EB9E4}" v="52" dt="2024-05-01T12:14:21.245"/>
    <p1510:client id="{4A77A6DC-9ACA-6A4B-7C14-C3E93CBA6482}" v="64" dt="2024-05-02T01:48:38.413"/>
    <p1510:client id="{4ADD5119-7506-4D7C-9C38-5B73759DA429}" v="1" dt="2024-05-01T03:32:02.804"/>
    <p1510:client id="{5B98E36F-DE39-B6EC-2311-9D9831DE7680}" v="262" dt="2024-05-01T06:02:54.172"/>
    <p1510:client id="{649D8616-1C43-4F3F-B098-5382A6ABACD6}" v="121" dt="2024-04-30T09:01:09.837"/>
    <p1510:client id="{6B17EBB0-8AA5-4B43-AAB6-423645E80F68}" v="117" dt="2024-05-01T03:09:29.891"/>
    <p1510:client id="{713E5B61-4FD5-4DC0-9507-6A989F57986D}" v="592" dt="2024-05-01T03:06:11.209"/>
    <p1510:client id="{880FFD58-5AD0-92DF-1E56-5E44042E2815}" v="30" dt="2024-05-01T19:19:43.251"/>
    <p1510:client id="{899F5815-47D7-4805-8274-11A1D34CD009}" v="2" dt="2024-04-30T08:42:32.123"/>
    <p1510:client id="{9DA7D5BA-2C4D-8C65-53C3-46533DD79FD9}" v="378" dt="2024-05-01T05:37:44.757"/>
    <p1510:client id="{A8D97F09-BED3-C849-9F1A-63BD050F0C83}" v="93" dt="2024-04-30T13:56:38.747"/>
    <p1510:client id="{AEE3720C-F94B-0ABC-CB23-21B94FC2E61A}" v="9" dt="2024-04-30T15:38:43.091"/>
    <p1510:client id="{C0E0322C-F800-7F4A-AE5B-2B0B14A07A54}" v="1974" dt="2024-05-01T00:26:22.346"/>
    <p1510:client id="{C22CD9BA-D9EF-E495-8AEB-BECAD66BF9AA}" v="268" dt="2024-05-01T06:29:50.877"/>
    <p1510:client id="{CCFC3D57-A4E7-4E14-9050-9146F2932AC0}" v="26" dt="2024-04-30T08:50:02.425"/>
    <p1510:client id="{DB3C696C-3A4E-A67F-DB70-A3286B6A8032}" v="337" dt="2024-05-02T02:54:32.632"/>
  </p1510:revLst>
</p1510:revInfo>
</file>

<file path=ppt/tableStyles.xml><?xml version="1.0" encoding="utf-8"?>
<a:tblStyleLst xmlns:a="http://schemas.openxmlformats.org/drawingml/2006/main" def="{97C7089F-7B05-4BD4-A8D1-428726D97F36}">
  <a:tblStyle styleId="{97C7089F-7B05-4BD4-A8D1-428726D97F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B1DCD6-0CEB-4F60-83A3-BB0F956F61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3122 5902 0 0 0,'5'0'0'0'0,"11"0"0"0"0,18 0 0 0 0,12 0 0 0 0,14 0 0 0 0,5 0 0 0 0,-2 0 0 0 0,-3 0 0 0 0,-7 0 0 0 0,-7 0 0 0 0,-7 0 0 0 0,0 0 0 0 0,-2 0 0 0 0,-2 0 0 0 0,-3 0 0 0 0,-1 0 0 0 0,-2-4 0 0 0,0-3 0 0 0,-1 1 0 0 0,0 1 0 0 0,1 1 0 0 0,-1 2 0 0 0,0 1 0 0 0,1 1 0 0 0,-1 0 0 0 0,-4 5 0 0 0,-7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10901 9208 0 0 0,'5'0'0'0'0,"11"0"0"0"0,13 0 0 0 0,16 0 0 0 0,14 0 0 0 0,8 0 0 0 0,2 0 0 0 0,4 0 0 0 0,-2 0 0 0 0,-2 0 0 0 0,-8 0 0 0 0,-10 0 0 0 0,-3 0 0 0 0,-6 0 0 0 0,-5 0 0 0 0,-3 0 0 0 0,-3 0 0 0 0,-2 0 0 0 0,-1 0 0 0 0,-1 0 0 0 0,-4-5 0 0 0,-7-1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13467 9049 0 0 0,'59'0'0'0'0,"28"0"0"0"0,10 0 0 0 0,-3 0 0 0 0,-6 0 0 0 0,-15 0 0 0 0,-14 0 0 0 0,-12 0 0 0 0,-10 0 0 0 0,-5 0 0 0 0,0 0 0 0 0,1 0 0 0 0,-1 0 0 0 0,-6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16113 8837 0 0 0,'5'0'0'0'0,"11"0"0"0"0,18 0 0 0 0,17 0 0 0 0,15 0 0 0 0,6 0 0 0 0,-5 0 0 0 0,-8 0 0 0 0,-10 0 0 0 0,-8 0 0 0 0,-6 0 0 0 0,0 0 0 0 0,0 0 0 0 0,-2 0 0 0 0,-2 0 0 0 0,0 0 0 0 0,-2 0 0 0 0,-9 0 0 0 0,-10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10716 11749 0 0 0,'4'0'0'0'0,"13"0"0"0"0,16 0 0 0 0,19 0 0 0 0,9 0 0 0 0,9 0 0 0 0,3 0 0 0 0,-7 0 0 0 0,-9 0 0 0 0,-10 0 0 0 0,-8 0 0 0 0,-6 0 0 0 0,-3 0 0 0 0,-2 0 0 0 0,-1-5 0 0 0,-1-2 0 0 0,-4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13573 12250 0 0 0,'5'0'0'0'0,"16"0"0"0"0,14 0 0 0 0,11 0 0 0 0,8 0 0 0 0,4 0 0 0 0,-3 0 0 0 0,-6 0 0 0 0,-7 0 0 0 0,-5 0 0 0 0,-4 0 0 0 0,-3 0 0 0 0,-2 0 0 0 0,0 0 0 0 0,-1 0 0 0 0,1 0 0 0 0,-5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16986 10770 0 0 0,'5'0'0'0'0,"6"0"0"0"0,7 0 0 0 0,4 0 0 0 0,9 0 0 0 0,9 0 0 0 0,12 0 0 0 0,6 0 0 0 0,4 0 0 0 0,-4 0 0 0 0,-7 0 0 0 0,-7 0 0 0 0,-7 0 0 0 0,-4 0 0 0 0,-3 0 0 0 0,-2 0 0 0 0,-1 0 0 0 0,1 0 0 0 0,-1 0 0 0 0,0 0 0 0 0,-3-5 0 0 0,-12-1 0 0 0,-8-1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22278 3493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23416 3889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23654 3969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3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22754 3943 0 0 0,'0'-5'0'0'0,"0"-1"0"0"0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7514 5239 0 0 0,'5'0'0'0'0,"6"0"0"0"0,12 0 0 0 0,6 0 0 0 0,8 0 0 0 0,7 0 0 0 0,7 0 0 0 0,8 0 0 0 0,4 0 0 0 0,2 0 0 0 0,4 0 0 0 0,-1 0 0 0 0,-6 0 0 0 0,-4 0 0 0 0,-7 0 0 0 0,-8 0 0 0 0,-6 0 0 0 0,-4 0 0 0 0,-3 0 0 0 0,3 0 0 0 0,1 0 0 0 0,-1 0 0 0 0,-1 0 0 0 0,4 0 0 0 0,1 0 0 0 0,-2 0 0 0 0,-1 0 0 0 0,-2 0 0 0 0,-1 0 0 0 0,-1 0 0 0 0,-2 0 0 0 0,1 0 0 0 0,-1 0 0 0 0,0 0 0 0 0,1 0 0 0 0,-1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4313 7964 0 0 0,'9'0'0'0'0,"14"0"0"0"0,12 0 0 0 0,10 0 0 0 0,2 0 0 0 0,3 0 0 0 0,-2 0 0 0 0,0 0 0 0 0,-3 0 0 0 0,-4 0 0 0 0,-4 0 0 0 0,0 0 0 0 0,1 0 0 0 0,-3 0 0 0 0,-2 0 0 0 0,-2 0 0 0 0,-1 0 0 0 0,-1 0 0 0 0,0 0 0 0 0,-1 0 0 0 0,0 0 0 0 0,0 0 0 0 0,1 0 0 0 0,-1 0 0 0 0,1 0 0 0 0,-1 0 0 0 0,1 0 0 0 0,-1 0 0 0 0,1 0 0 0 0,-1 0 0 0 0,1 0 0 0 0,-5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7752 7964 0 0 0,'10'0'0'0'0,"8"0"0"0"0,10 0 0 0 0,11 0 0 0 0,8 0 0 0 0,6 0 0 0 0,4 0 0 0 0,-4 0 0 0 0,0 0 0 0 0,-5 0 0 0 0,0 0 0 0 0,-4 0 0 0 0,0 0 0 0 0,-2 0 0 0 0,1 0 0 0 0,-1 0 0 0 0,1 0 0 0 0,-1 0 0 0 0,-4 0 0 0 0,-2 0 0 0 0,-4 0 0 0 0,-1 0 0 0 0,-2 0 0 0 0,0 0 0 0 0,-1 0 0 0 0,0 0 0 0 0,0 0 0 0 0,0 0 0 0 0,0 0 0 0 0,1 0 0 0 0,-1 0 0 0 0,-4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5001 10875 0 0 0,'4'0'0'0'0,"13"0"0"0"0,12 0 0 0 0,10 0 0 0 0,5 0 0 0 0,4 0 0 0 0,-2 0 0 0 0,2 0 0 0 0,-3 0 0 0 0,-4 0 0 0 0,-4 0 0 0 0,-4 0 0 0 0,-2 0 0 0 0,-2 0 0 0 0,0 0 0 0 0,-2 0 0 0 0,1 0 0 0 0,0 0 0 0 0,0 0 0 0 0,0 0 0 0 0,1 0 0 0 0,-1 0 0 0 0,1 0 0 0 0,-1 0 0 0 0,1 0 0 0 0,0 0 0 0 0,-10-5 0 0 0,-9-1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7752 10769 0 0 0,'5'0'0'0'0,"11"0"0"0"0,8 0 0 0 0,10 0 0 0 0,3 0 0 0 0,1 0 0 0 0,-1 0 0 0 0,-3 0 0 0 0,-1 0 0 0 0,-2 0 0 0 0,-2 0 0 0 0,0 0 0 0 0,-1 0 0 0 0,1 0 0 0 0,-1 0 0 0 0,0 0 0 0 0,0 0 0 0 0,1 0 0 0 0,-1 0 0 0 0,1 0 0 0 0,0 0 0 0 0,-1 0 0 0 0,1 0 0 0 0,-5-4 0 0 0,-7-3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10504 5794 0 0 0,'5'0'0'0'0,"6"0"0"0"0,16 0 0 0 0,19 0 0 0 0,19 0 0 0 0,15 0 0 0 0,8 0 0 0 0,3 0 0 0 0,-4 0 0 0 0,-7 0 0 0 0,-7 0 0 0 0,-12 5 0 0 0,-10 2 0 0 0,-10-1 0 0 0,-7-1 0 0 0,-4-2 0 0 0,-3 0 0 0 0,0-2 0 0 0,-1-1 0 0 0,1 0 0 0 0,0 0 0 0 0,1 0 0 0 0,0-1 0 0 0,-5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14261 5266 0 0 0,'5'0'0'0'0,"6"0"0"0"0,12 0 0 0 0,6 0 0 0 0,3 0 0 0 0,6 0 0 0 0,1 0 0 0 0,-1 0 0 0 0,3 0 0 0 0,-1 0 0 0 0,-2 0 0 0 0,2 0 0 0 0,-1 0 0 0 0,-2 0 0 0 0,-3 0 0 0 0,-2 0 0 0 0,-1 0 0 0 0,-2 0 0 0 0,0 0 0 0 0,-1 0 0 0 0,0 0 0 0 0,0 0 0 0 0,0 0 0 0 0,1 0 0 0 0,-1 0 0 0 0,1 0 0 0 0,-11 0 0 0 0,-7-5 0 0 0,-6-1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05:37:53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5638 0 0 0,'5'0'0'0'0,"6"0"0"0"0,12 0 0 0 0,5 0 0 0 0,5 0 0 0 0,5 0 0 0 0,6 0 0 0 0,5 0 0 0 0,5 0 0 0 0,2 0 0 0 0,-3 0 0 0 0,-1 0 0 0 0,-5 0 0 0 0,-5 0 0 0 0,-5 0 0 0 0,-4 0 0 0 0,-2 0 0 0 0,-3 0 0 0 0,0 0 0 0 0,0 0 0 0 0,-1 0 0 0 0,1 0 0 0 0,0 0 0 0 0,0 0 0 0 0,-4-5 0 0 0,-2-2 0 0 0,0 1 0 0 0,2 1 0 0 0,-9 2 0 0 0,-6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7262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9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6713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4857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6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6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10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6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>
                <a:latin typeface="Arial"/>
              </a:rPr>
              <a:t>Promotions:</a:t>
            </a:r>
          </a:p>
          <a:p>
            <a:pPr marL="800100" lvl="1" indent="-342900"/>
            <a:r>
              <a:rPr lang="en-US" sz="2000">
                <a:latin typeface="Arial"/>
              </a:rPr>
              <a:t>Minimal impact on sales</a:t>
            </a:r>
          </a:p>
          <a:p>
            <a:pPr marL="800100" lvl="1" indent="-342900"/>
            <a:r>
              <a:rPr lang="en-US" sz="2000">
                <a:latin typeface="Arial"/>
              </a:rPr>
              <a:t>Focus on </a:t>
            </a:r>
            <a:r>
              <a:rPr lang="en-US" sz="2000" err="1">
                <a:latin typeface="Arial"/>
              </a:rPr>
              <a:t>FeatureOnly</a:t>
            </a:r>
            <a:r>
              <a:rPr lang="en-US" sz="2000">
                <a:latin typeface="Arial"/>
              </a:rPr>
              <a:t> and Avoid </a:t>
            </a:r>
            <a:r>
              <a:rPr lang="en-US" sz="2000" err="1">
                <a:latin typeface="Arial"/>
              </a:rPr>
              <a:t>AnyMerch</a:t>
            </a:r>
            <a:endParaRPr lang="en-US" sz="2000">
              <a:latin typeface="Arial"/>
            </a:endParaRPr>
          </a:p>
          <a:p>
            <a:pPr marL="342900" indent="-342900"/>
            <a:r>
              <a:rPr lang="en-US" sz="2000">
                <a:latin typeface="Arial"/>
                <a:cs typeface="Arial"/>
              </a:rPr>
              <a:t>Form:</a:t>
            </a:r>
            <a:endParaRPr lang="en-US" sz="2000">
              <a:latin typeface="Arial"/>
            </a:endParaRPr>
          </a:p>
          <a:p>
            <a:pPr marL="800100" lvl="1" indent="-342900"/>
            <a:r>
              <a:rPr lang="en-US" sz="2000">
                <a:latin typeface="Arial"/>
                <a:cs typeface="Arial"/>
              </a:rPr>
              <a:t>Most Positive Impact on Sales: Meatball, Ground</a:t>
            </a:r>
            <a:endParaRPr lang="en-US" sz="2000">
              <a:latin typeface="Arial"/>
            </a:endParaRPr>
          </a:p>
          <a:p>
            <a:pPr marL="800100" lvl="1" indent="-342900"/>
            <a:r>
              <a:rPr lang="en-US" sz="2000">
                <a:latin typeface="Arial"/>
                <a:cs typeface="Arial"/>
              </a:rPr>
              <a:t>Most Negative Impact on Sales: Patty, Sliced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Flavor</a:t>
            </a:r>
          </a:p>
          <a:p>
            <a:pPr marL="800100" lvl="1" indent="-342900"/>
            <a:r>
              <a:rPr lang="en-US" sz="2000">
                <a:latin typeface="Arial"/>
                <a:cs typeface="Arial"/>
              </a:rPr>
              <a:t>Positive Sales Impact: Grain</a:t>
            </a:r>
          </a:p>
          <a:p>
            <a:pPr marL="800100" lvl="1" indent="-342900"/>
            <a:r>
              <a:rPr lang="en-US" sz="2000">
                <a:latin typeface="Arial"/>
                <a:cs typeface="Arial"/>
              </a:rPr>
              <a:t>Negative Impact on Sales: </a:t>
            </a:r>
            <a:r>
              <a:rPr lang="en-US" sz="2000" err="1">
                <a:latin typeface="Arial"/>
                <a:cs typeface="Arial"/>
              </a:rPr>
              <a:t>Tex</a:t>
            </a:r>
            <a:r>
              <a:rPr lang="en-US" sz="2000">
                <a:latin typeface="Arial"/>
                <a:cs typeface="Arial"/>
              </a:rPr>
              <a:t> Mex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>
                <a:latin typeface="Arial"/>
              </a:rPr>
              <a:t>Promotions:</a:t>
            </a:r>
          </a:p>
          <a:p>
            <a:pPr marL="800100" lvl="1" indent="-342900"/>
            <a:r>
              <a:rPr lang="en-US" sz="1700" err="1">
                <a:latin typeface="Arial"/>
              </a:rPr>
              <a:t>NoMerch</a:t>
            </a:r>
            <a:r>
              <a:rPr lang="en-US" sz="1700">
                <a:latin typeface="Arial"/>
              </a:rPr>
              <a:t> has most positive sales impact,</a:t>
            </a:r>
          </a:p>
          <a:p>
            <a:pPr marL="457200" lvl="1" indent="0">
              <a:buNone/>
            </a:pPr>
            <a:r>
              <a:rPr lang="en-US" sz="1700">
                <a:latin typeface="Arial"/>
              </a:rPr>
              <a:t>followed by products on display only</a:t>
            </a:r>
          </a:p>
          <a:p>
            <a:pPr marL="742950" lvl="1" indent="-285750"/>
            <a:r>
              <a:rPr lang="en-US" sz="1700" err="1">
                <a:latin typeface="Arial"/>
              </a:rPr>
              <a:t>AnyMerch</a:t>
            </a:r>
            <a:r>
              <a:rPr lang="en-US" sz="1700">
                <a:latin typeface="Arial"/>
              </a:rPr>
              <a:t> has negative sales impact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Form:</a:t>
            </a:r>
          </a:p>
          <a:p>
            <a:pPr marL="800100" lvl="1" indent="-342900"/>
            <a:r>
              <a:rPr lang="en-US" sz="1700">
                <a:latin typeface="Arial"/>
              </a:rPr>
              <a:t>Highest Positive Sales Impact: Ground, Meatball, Nugget</a:t>
            </a:r>
          </a:p>
          <a:p>
            <a:pPr marL="800100" lvl="1" indent="-342900"/>
            <a:r>
              <a:rPr lang="en-US" sz="1700">
                <a:latin typeface="Arial"/>
              </a:rPr>
              <a:t>Negative Sales Impact: Patty, Sliced 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Flavor:</a:t>
            </a:r>
          </a:p>
          <a:p>
            <a:pPr marL="800100" lvl="1" indent="-342900"/>
            <a:r>
              <a:rPr lang="en-US" sz="1700">
                <a:latin typeface="Arial"/>
                <a:cs typeface="Arial"/>
              </a:rPr>
              <a:t>Grain and Fish increase sales the most</a:t>
            </a:r>
          </a:p>
          <a:p>
            <a:pPr marL="800100" lvl="1" indent="-342900"/>
            <a:r>
              <a:rPr lang="en-US" sz="1700">
                <a:latin typeface="Arial"/>
                <a:cs typeface="Arial"/>
              </a:rPr>
              <a:t>Fresh and Breakfast decrease sales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Pricing Strategy:</a:t>
            </a:r>
          </a:p>
          <a:p>
            <a:pPr marL="457200" lvl="1" indent="0">
              <a:buNone/>
            </a:pPr>
            <a:br>
              <a:rPr lang="en-US" sz="2000">
                <a:latin typeface="Arial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94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73d16955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e73d16955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>
                <a:latin typeface="Arial"/>
              </a:rPr>
              <a:t>Promotions:</a:t>
            </a:r>
          </a:p>
          <a:p>
            <a:pPr marL="800100" lvl="1" indent="-342900"/>
            <a:r>
              <a:rPr lang="en-US" sz="1700">
                <a:latin typeface="Arial"/>
              </a:rPr>
              <a:t>Products on display increase sales considerably</a:t>
            </a:r>
          </a:p>
          <a:p>
            <a:pPr marL="800100" lvl="1" indent="-342900"/>
            <a:r>
              <a:rPr lang="en-US" sz="1700">
                <a:latin typeface="Arial"/>
              </a:rPr>
              <a:t>Focus on </a:t>
            </a:r>
            <a:r>
              <a:rPr lang="en-US" sz="1700" err="1">
                <a:latin typeface="Arial"/>
              </a:rPr>
              <a:t>NoMerch</a:t>
            </a:r>
            <a:r>
              <a:rPr lang="en-US" sz="1700">
                <a:latin typeface="Arial"/>
              </a:rPr>
              <a:t> rather than </a:t>
            </a:r>
            <a:r>
              <a:rPr lang="en-US" sz="1700" err="1">
                <a:latin typeface="Arial"/>
              </a:rPr>
              <a:t>AnyMerch</a:t>
            </a:r>
            <a:endParaRPr lang="en-US" sz="1700">
              <a:latin typeface="Arial"/>
            </a:endParaRPr>
          </a:p>
          <a:p>
            <a:pPr marL="342900" indent="-342900"/>
            <a:r>
              <a:rPr lang="en-US" sz="2000">
                <a:latin typeface="Arial"/>
                <a:cs typeface="Arial"/>
              </a:rPr>
              <a:t>Form:</a:t>
            </a:r>
          </a:p>
          <a:p>
            <a:pPr marL="800100" lvl="1" indent="-342900"/>
            <a:r>
              <a:rPr lang="en-US" sz="1700">
                <a:latin typeface="Arial"/>
              </a:rPr>
              <a:t>Highest Positive Sales Impact: Ground, Meatball, Nugget</a:t>
            </a:r>
          </a:p>
          <a:p>
            <a:pPr marL="800100" lvl="1" indent="-342900"/>
            <a:r>
              <a:rPr lang="en-US" sz="1700">
                <a:latin typeface="Arial"/>
              </a:rPr>
              <a:t>Negative Sales Impact: Sliced, Patty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Flavor:</a:t>
            </a:r>
          </a:p>
          <a:p>
            <a:pPr marL="800100" lvl="1" indent="-342900"/>
            <a:r>
              <a:rPr lang="en-US" sz="1700">
                <a:latin typeface="Arial"/>
                <a:cs typeface="Arial"/>
              </a:rPr>
              <a:t>Grain has highest positive sales impact followed by Asian</a:t>
            </a:r>
          </a:p>
          <a:p>
            <a:pPr marL="800100" lvl="1" indent="-342900"/>
            <a:r>
              <a:rPr lang="en-US" sz="1700" err="1">
                <a:latin typeface="Arial"/>
                <a:cs typeface="Arial"/>
              </a:rPr>
              <a:t>TexMex</a:t>
            </a:r>
            <a:r>
              <a:rPr lang="en-US" sz="1700">
                <a:latin typeface="Arial"/>
                <a:cs typeface="Arial"/>
              </a:rPr>
              <a:t> and Fresh flavors negatively impact sales</a:t>
            </a:r>
          </a:p>
          <a:p>
            <a:pPr marL="342900" indent="-342900"/>
            <a:r>
              <a:rPr lang="en-US" sz="2000">
                <a:latin typeface="Arial"/>
                <a:cs typeface="Arial"/>
              </a:rPr>
              <a:t>Pricing Strategy:</a:t>
            </a:r>
          </a:p>
          <a:p>
            <a:pPr marL="457200" lvl="1" indent="0">
              <a:buNone/>
            </a:pPr>
            <a:br>
              <a:rPr lang="en-US" sz="2000">
                <a:latin typeface="Arial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89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612901" y="-22622"/>
            <a:ext cx="7531100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57200" y="762001"/>
            <a:ext cx="8229600" cy="383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646456" y="0"/>
            <a:ext cx="729620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  <a:defRPr sz="2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1638301" y="-3572"/>
            <a:ext cx="7505700" cy="63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57200" y="790576"/>
            <a:ext cx="4038600" cy="380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4648200" y="790576"/>
            <a:ext cx="4038600" cy="380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612900" y="1"/>
            <a:ext cx="7543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57201" y="78938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57201" y="1269207"/>
            <a:ext cx="4040188" cy="33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3"/>
          </p:nvPr>
        </p:nvSpPr>
        <p:spPr>
          <a:xfrm>
            <a:off x="4645027" y="78938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4"/>
          </p:nvPr>
        </p:nvSpPr>
        <p:spPr>
          <a:xfrm>
            <a:off x="4645027" y="1269207"/>
            <a:ext cx="4041775" cy="33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1612901" y="-22622"/>
            <a:ext cx="7531100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1625600" y="0"/>
            <a:ext cx="75184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457201" y="771525"/>
            <a:ext cx="300831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575051" y="771526"/>
            <a:ext cx="5111751" cy="38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"/>
          </p:nvPr>
        </p:nvSpPr>
        <p:spPr>
          <a:xfrm>
            <a:off x="457201" y="1381127"/>
            <a:ext cx="3008313" cy="321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625600" y="0"/>
            <a:ext cx="75184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 rot="5400000">
            <a:off x="2665214" y="-1426962"/>
            <a:ext cx="38135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 rot="5400000">
            <a:off x="5741789" y="1649613"/>
            <a:ext cx="383262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 rot="5400000">
            <a:off x="1550789" y="-331587"/>
            <a:ext cx="383262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57200" y="790576"/>
            <a:ext cx="4038600" cy="380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2"/>
          </p:nvPr>
        </p:nvSpPr>
        <p:spPr>
          <a:xfrm>
            <a:off x="4648200" y="790576"/>
            <a:ext cx="4038600" cy="380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1646456" y="0"/>
            <a:ext cx="729620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  <a:defRPr sz="2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 descr="Block3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EA1AA23-9336-31C7-94AB-E140B978487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09931" y="-247505"/>
            <a:ext cx="1339385" cy="111787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customXml" Target="../ink/ink19.xml"/><Relationship Id="rId21" Type="http://schemas.openxmlformats.org/officeDocument/2006/relationships/customXml" Target="../ink/ink9.xml"/><Relationship Id="rId34" Type="http://schemas.openxmlformats.org/officeDocument/2006/relationships/image" Target="../media/image20.png"/><Relationship Id="rId42" Type="http://schemas.openxmlformats.org/officeDocument/2006/relationships/image" Target="../media/image24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3.xml"/><Relationship Id="rId41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7.xml"/><Relationship Id="rId40" Type="http://schemas.openxmlformats.org/officeDocument/2006/relationships/image" Target="../media/image22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2.xml"/><Relationship Id="rId30" Type="http://schemas.openxmlformats.org/officeDocument/2006/relationships/image" Target="../media/image18.png"/><Relationship Id="rId35" Type="http://schemas.openxmlformats.org/officeDocument/2006/relationships/customXml" Target="../ink/ink16.xml"/><Relationship Id="rId43" Type="http://schemas.openxmlformats.org/officeDocument/2006/relationships/image" Target="../media/image25.png"/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0BEF9-4C2F-20BD-FF1D-43B8C4ED0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910" y="2438690"/>
            <a:ext cx="8348133" cy="3752013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en-US" b="1" dirty="0"/>
              <a:t>UTD BUAN 6337</a:t>
            </a:r>
          </a:p>
          <a:p>
            <a:pPr marL="139700" indent="0" algn="ctr">
              <a:buNone/>
            </a:pPr>
            <a:r>
              <a:rPr lang="en-US" b="1" dirty="0"/>
              <a:t>Predictive Analytics</a:t>
            </a:r>
          </a:p>
          <a:p>
            <a:pPr marL="139700" indent="0" algn="ctr">
              <a:buNone/>
            </a:pPr>
            <a:r>
              <a:rPr lang="en-US" dirty="0"/>
              <a:t>Professor: Shervin Tehrani</a:t>
            </a:r>
          </a:p>
          <a:p>
            <a:pPr marL="139700" indent="0" algn="ctr">
              <a:buNone/>
            </a:pPr>
            <a:r>
              <a:rPr lang="en-US" dirty="0"/>
              <a:t>Spring 2024</a:t>
            </a:r>
          </a:p>
          <a:p>
            <a:pPr marL="139700" indent="0" algn="just">
              <a:buNone/>
            </a:pPr>
            <a:endParaRPr lang="en-US" sz="2000"/>
          </a:p>
          <a:p>
            <a:pPr marL="139700" indent="0" algn="ctr">
              <a:buNone/>
            </a:pPr>
            <a:endParaRPr lang="en-US" sz="2000"/>
          </a:p>
          <a:p>
            <a:pPr marL="139700" indent="0" algn="ctr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AB701-E398-455E-6163-46E0210B569C}"/>
              </a:ext>
            </a:extLst>
          </p:cNvPr>
          <p:cNvSpPr txBox="1"/>
          <p:nvPr/>
        </p:nvSpPr>
        <p:spPr>
          <a:xfrm>
            <a:off x="1472858" y="1880914"/>
            <a:ext cx="61976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3300" b="1" dirty="0">
                <a:solidFill>
                  <a:schemeClr val="tx1"/>
                </a:solidFill>
                <a:latin typeface="Calibri"/>
                <a:cs typeface="Calibri"/>
              </a:rPr>
              <a:t>Conagra Data Analysis Project</a:t>
            </a:r>
            <a:endParaRPr lang="en-US" dirty="0">
              <a:solidFill>
                <a:schemeClr val="tx1"/>
              </a:solidFill>
            </a:endParaRPr>
          </a:p>
          <a:p>
            <a:endParaRPr lang="en-US" sz="33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21CFA52-C2C3-733F-B844-C8D4BA8D9BF5}"/>
              </a:ext>
            </a:extLst>
          </p:cNvPr>
          <p:cNvSpPr txBox="1">
            <a:spLocks/>
          </p:cNvSpPr>
          <p:nvPr/>
        </p:nvSpPr>
        <p:spPr>
          <a:xfrm>
            <a:off x="6968067" y="3329288"/>
            <a:ext cx="2074333" cy="171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just">
              <a:buNone/>
            </a:pPr>
            <a:r>
              <a:rPr lang="en-US" sz="2600"/>
              <a:t>Group 31:</a:t>
            </a:r>
          </a:p>
          <a:p>
            <a:pPr marL="139700" indent="0" algn="just">
              <a:buNone/>
            </a:pPr>
            <a:r>
              <a:rPr lang="en-US" sz="2000" err="1"/>
              <a:t>Divya</a:t>
            </a:r>
            <a:r>
              <a:rPr lang="en-US" sz="2000"/>
              <a:t> Rajesh Kannan</a:t>
            </a:r>
          </a:p>
          <a:p>
            <a:pPr marL="139700" indent="0" algn="just">
              <a:buNone/>
            </a:pPr>
            <a:r>
              <a:rPr lang="en-US" sz="2000"/>
              <a:t>Zach Landry</a:t>
            </a:r>
          </a:p>
          <a:p>
            <a:pPr marL="139700" indent="0" algn="just">
              <a:buNone/>
            </a:pPr>
            <a:r>
              <a:rPr lang="en-US" sz="2000" err="1"/>
              <a:t>Phuc</a:t>
            </a:r>
            <a:r>
              <a:rPr lang="en-US" sz="2000"/>
              <a:t> Minh Le</a:t>
            </a:r>
          </a:p>
          <a:p>
            <a:pPr marL="139700" indent="0" algn="just">
              <a:buNone/>
            </a:pPr>
            <a:r>
              <a:rPr lang="en-US" sz="2000"/>
              <a:t>Annastacia Marchand</a:t>
            </a:r>
          </a:p>
          <a:p>
            <a:pPr marL="139700" indent="0" algn="just">
              <a:buNone/>
            </a:pPr>
            <a:r>
              <a:rPr lang="en-US" sz="2000"/>
              <a:t>Sri Sai </a:t>
            </a:r>
            <a:r>
              <a:rPr lang="en-US" sz="2000" err="1"/>
              <a:t>Sashank</a:t>
            </a:r>
            <a:r>
              <a:rPr lang="en-US" sz="2000"/>
              <a:t> Pyneni </a:t>
            </a:r>
          </a:p>
          <a:p>
            <a:pPr marL="139700" indent="0" algn="just">
              <a:buNone/>
            </a:pPr>
            <a:r>
              <a:rPr lang="en-US" sz="2000"/>
              <a:t>Dilshan Weerasinghe</a:t>
            </a:r>
          </a:p>
          <a:p>
            <a:pPr marL="139700" indent="0" algn="just">
              <a:buFont typeface="Arial"/>
              <a:buNone/>
            </a:pPr>
            <a:endParaRPr lang="en-US" sz="2000"/>
          </a:p>
          <a:p>
            <a:pPr marL="139700" indent="0" algn="ctr">
              <a:buFont typeface="Arial"/>
              <a:buNone/>
            </a:pPr>
            <a:endParaRPr lang="en-US" sz="2000"/>
          </a:p>
          <a:p>
            <a:pPr marL="139700" indent="0" algn="ctr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3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united states with a blue square&#10;&#10;Description automatically generated">
            <a:extLst>
              <a:ext uri="{FF2B5EF4-FFF2-40B4-BE49-F238E27FC236}">
                <a16:creationId xmlns:a16="http://schemas.microsoft.com/office/drawing/2014/main" id="{EDF44C64-A903-5938-6583-B62EC7A3B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270"/>
          <a:stretch/>
        </p:blipFill>
        <p:spPr>
          <a:xfrm>
            <a:off x="229" y="769832"/>
            <a:ext cx="9150178" cy="4373668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North East Region Insights</a:t>
            </a:r>
            <a:endParaRPr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67D96C5-5E9A-214D-3654-65355D0AD433}"/>
              </a:ext>
            </a:extLst>
          </p:cNvPr>
          <p:cNvSpPr txBox="1">
            <a:spLocks/>
          </p:cNvSpPr>
          <p:nvPr/>
        </p:nvSpPr>
        <p:spPr>
          <a:xfrm>
            <a:off x="381000" y="790575"/>
            <a:ext cx="4038600" cy="387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Helping Sales</a:t>
            </a:r>
          </a:p>
          <a:p>
            <a:pPr marL="800100" lvl="1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Promotions: </a:t>
            </a:r>
          </a:p>
          <a:p>
            <a:pPr marL="1257300" lvl="2" indent="-342900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No Merch, Display Only</a:t>
            </a:r>
          </a:p>
          <a:p>
            <a:pPr marL="800100" lvl="1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</a:p>
          <a:p>
            <a:pPr marL="1257300" lvl="2" indent="-342900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Ground , Meatball, Nugget</a:t>
            </a:r>
          </a:p>
          <a:p>
            <a:pPr marL="800100" lvl="1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Flavor:</a:t>
            </a:r>
          </a:p>
          <a:p>
            <a:pPr marL="1257300" lvl="2" indent="-342900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Grain, Fish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72623C-CED6-895B-3C75-B4D0646012A0}"/>
              </a:ext>
            </a:extLst>
          </p:cNvPr>
          <p:cNvSpPr txBox="1">
            <a:spLocks/>
          </p:cNvSpPr>
          <p:nvPr/>
        </p:nvSpPr>
        <p:spPr>
          <a:xfrm>
            <a:off x="4648200" y="790576"/>
            <a:ext cx="4038600" cy="398462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Sliced, Patty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Fresh , Breakfast</a:t>
            </a:r>
          </a:p>
          <a:p>
            <a:pPr marL="1257300" lvl="2"/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4942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BD8A910C-02A0-6223-9BE7-6E1C0E05E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904"/>
          <a:stretch/>
        </p:blipFill>
        <p:spPr>
          <a:xfrm>
            <a:off x="-6179" y="771223"/>
            <a:ext cx="9150178" cy="4372277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Midsouth Region Insights</a:t>
            </a:r>
            <a:endParaRPr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556CA3-EEC1-E699-DA57-64840DCD0817}"/>
              </a:ext>
            </a:extLst>
          </p:cNvPr>
          <p:cNvSpPr txBox="1">
            <a:spLocks/>
          </p:cNvSpPr>
          <p:nvPr/>
        </p:nvSpPr>
        <p:spPr>
          <a:xfrm>
            <a:off x="381000" y="790576"/>
            <a:ext cx="4038600" cy="293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Display</a:t>
            </a:r>
            <a:r>
              <a:rPr lang="en-US" sz="1100" b="1"/>
              <a:t> </a:t>
            </a:r>
            <a:r>
              <a:rPr lang="en-US" sz="1400" b="1"/>
              <a:t>Only &amp; Unit Reduction</a:t>
            </a:r>
          </a:p>
          <a:p>
            <a:pPr marL="800100" lvl="1"/>
            <a:r>
              <a:rPr lang="en-US" sz="1600"/>
              <a:t>Form</a:t>
            </a:r>
            <a:r>
              <a:rPr lang="en-US" sz="1300"/>
              <a:t>:</a:t>
            </a:r>
          </a:p>
          <a:p>
            <a:pPr marL="1257300" lvl="2" indent="-342900"/>
            <a:r>
              <a:rPr lang="en-US" sz="1400" b="1"/>
              <a:t>Ground , Meatball, Nugget</a:t>
            </a:r>
          </a:p>
          <a:p>
            <a:pPr marL="800100" lvl="1"/>
            <a:r>
              <a:rPr lang="en-US" sz="1600"/>
              <a:t>Flavor</a:t>
            </a:r>
            <a:r>
              <a:rPr lang="en-US" sz="1300"/>
              <a:t>:</a:t>
            </a:r>
          </a:p>
          <a:p>
            <a:pPr marL="1257300" lvl="2" indent="-342900"/>
            <a:r>
              <a:rPr lang="en-US" sz="1400" b="1"/>
              <a:t>Grain, Asian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06CCD2-BA69-A4F6-9A88-E716506A3204}"/>
              </a:ext>
            </a:extLst>
          </p:cNvPr>
          <p:cNvSpPr txBox="1">
            <a:spLocks/>
          </p:cNvSpPr>
          <p:nvPr/>
        </p:nvSpPr>
        <p:spPr>
          <a:xfrm>
            <a:off x="4648200" y="790577"/>
            <a:ext cx="4038600" cy="30774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/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/>
                <a:cs typeface="Calibri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/>
                <a:cs typeface="Calibri"/>
              </a:rPr>
              <a:t>Sliced, Patty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/>
                <a:cs typeface="Calibri"/>
              </a:rPr>
              <a:t>Flavor</a:t>
            </a:r>
            <a:r>
              <a:rPr lang="en-US" sz="1300">
                <a:solidFill>
                  <a:schemeClr val="dk1"/>
                </a:solidFill>
                <a:latin typeface="Calibri"/>
                <a:cs typeface="Calibri"/>
              </a:rPr>
              <a:t>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/>
                <a:cs typeface="Calibri"/>
              </a:rPr>
              <a:t>Fresh , </a:t>
            </a:r>
            <a:r>
              <a:rPr lang="en-US" b="1" err="1">
                <a:solidFill>
                  <a:schemeClr val="dk1"/>
                </a:solidFill>
                <a:latin typeface="Calibri"/>
                <a:cs typeface="Calibri"/>
              </a:rPr>
              <a:t>Tex</a:t>
            </a:r>
            <a:r>
              <a:rPr lang="en-US" b="1">
                <a:solidFill>
                  <a:schemeClr val="dk1"/>
                </a:solidFill>
                <a:latin typeface="Calibri"/>
                <a:cs typeface="Calibri"/>
              </a:rPr>
              <a:t> Mex</a:t>
            </a:r>
          </a:p>
          <a:p>
            <a:pPr marL="1257300" lvl="2"/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034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2179EEE3-9896-FCF6-7480-4233050D0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8057"/>
          <a:stretch/>
        </p:blipFill>
        <p:spPr>
          <a:xfrm>
            <a:off x="0" y="768749"/>
            <a:ext cx="9143999" cy="4374752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Southeast Region Insights</a:t>
            </a:r>
            <a:endParaRPr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0E80F55-4035-D200-68B7-E4CD7EB0B9C0}"/>
              </a:ext>
            </a:extLst>
          </p:cNvPr>
          <p:cNvSpPr txBox="1">
            <a:spLocks/>
          </p:cNvSpPr>
          <p:nvPr/>
        </p:nvSpPr>
        <p:spPr>
          <a:xfrm>
            <a:off x="381000" y="768017"/>
            <a:ext cx="4038600" cy="4015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Display Only, Feature and Display, Feature Only, Unit Reductions Only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Fillet, Meatball, Ground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Grain, Fish</a:t>
            </a:r>
          </a:p>
          <a:p>
            <a:pPr marL="800100" lvl="1">
              <a:buFont typeface="Arial,Sans-Serif"/>
              <a:buChar char="–"/>
            </a:pPr>
            <a:r>
              <a:rPr lang="en-US" sz="1600"/>
              <a:t>Form and Flavor:</a:t>
            </a:r>
          </a:p>
          <a:p>
            <a:pPr marL="1257300" lvl="2" indent="-342900"/>
            <a:r>
              <a:rPr lang="en-US" sz="1400" b="1"/>
              <a:t>Asian Fillets, Regular Fillets</a:t>
            </a:r>
          </a:p>
          <a:p>
            <a:pPr marL="1257300" lvl="2" indent="-342900"/>
            <a:r>
              <a:rPr lang="en-US" sz="1400" b="1"/>
              <a:t>Grain Nuggets, Spicy Nuggets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Regular Patty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Italian Sliced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>
              <a:buFont typeface="Arial,Sans-Serif"/>
            </a:pP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D21620-6CD9-192A-A83E-DC0C1E265279}"/>
              </a:ext>
            </a:extLst>
          </p:cNvPr>
          <p:cNvSpPr txBox="1">
            <a:spLocks/>
          </p:cNvSpPr>
          <p:nvPr/>
        </p:nvSpPr>
        <p:spPr>
          <a:xfrm>
            <a:off x="4648200" y="785915"/>
            <a:ext cx="4038600" cy="39990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 dirty="0">
                <a:latin typeface="Calibri"/>
                <a:cs typeface="Calibri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Patty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Fresh, Tex Mex</a:t>
            </a:r>
            <a:endParaRPr lang="en-US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17500">
              <a:spcBef>
                <a:spcPts val="300"/>
              </a:spcBef>
              <a:buFont typeface="Arial,Sans-Serif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Form and Flavor:</a:t>
            </a:r>
          </a:p>
          <a:p>
            <a:pPr marL="1257300" lvl="2" indent="-317500">
              <a:spcBef>
                <a:spcPts val="300"/>
              </a:spcBef>
              <a:buFont typeface="Arial,Sans-Serif"/>
              <a:buChar char="•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Regular Nugget, Asian Nugget</a:t>
            </a:r>
          </a:p>
          <a:p>
            <a:pPr marL="1257300" lvl="2" indent="-317500">
              <a:spcBef>
                <a:spcPts val="300"/>
              </a:spcBef>
              <a:buFont typeface="Arial,Sans-Serif"/>
              <a:buChar char="•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Italian patty, Fresh Patty</a:t>
            </a:r>
            <a:endParaRPr lang="en-US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17500">
              <a:spcBef>
                <a:spcPts val="300"/>
              </a:spcBef>
              <a:buFont typeface="Arial,Sans-Serif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Pricing Strategy:</a:t>
            </a:r>
          </a:p>
          <a:p>
            <a:pPr marL="1257300" lvl="2" indent="-317500">
              <a:spcBef>
                <a:spcPts val="300"/>
              </a:spcBef>
              <a:buFont typeface="Arial,Sans-Serif"/>
              <a:buChar char="•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Price Sensitive Region</a:t>
            </a:r>
            <a:endParaRPr lang="en-US" b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57300" lvl="2" indent="-317500">
              <a:spcBef>
                <a:spcPts val="300"/>
              </a:spcBef>
              <a:buFont typeface="Arial,Sans-Serif"/>
              <a:buChar char="•"/>
            </a:pPr>
            <a:r>
              <a:rPr lang="en-US" b="1" dirty="0">
                <a:solidFill>
                  <a:schemeClr val="dk1"/>
                </a:solidFill>
              </a:rPr>
              <a:t>Ground, Meatball</a:t>
            </a:r>
            <a:endParaRPr lang="en-US" b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endParaRPr lang="en-US" sz="18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2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0BEF9-4C2F-20BD-FF1D-43B8C4ED0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67" y="842609"/>
            <a:ext cx="8348133" cy="3752013"/>
          </a:xfrm>
        </p:spPr>
        <p:txBody>
          <a:bodyPr anchor="ctr"/>
          <a:lstStyle/>
          <a:p>
            <a:pPr marL="139700" indent="0" algn="just">
              <a:buNone/>
            </a:pPr>
            <a:endParaRPr lang="en-US" sz="2000"/>
          </a:p>
          <a:p>
            <a:pPr marL="139700" indent="0" algn="ctr">
              <a:buNone/>
            </a:pPr>
            <a:endParaRPr lang="en-US" sz="2000"/>
          </a:p>
          <a:p>
            <a:pPr marL="139700" indent="0" algn="ctr">
              <a:buNone/>
            </a:pPr>
            <a:endParaRPr lang="en-US"/>
          </a:p>
        </p:txBody>
      </p:sp>
      <p:sp>
        <p:nvSpPr>
          <p:cNvPr id="4" name="Google Shape;157;p29">
            <a:extLst>
              <a:ext uri="{FF2B5EF4-FFF2-40B4-BE49-F238E27FC236}">
                <a16:creationId xmlns:a16="http://schemas.microsoft.com/office/drawing/2014/main" id="{11614697-9B9A-5FD1-7A01-32978039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C50915-B422-6F7E-2EB4-405F0A278219}"/>
              </a:ext>
            </a:extLst>
          </p:cNvPr>
          <p:cNvSpPr txBox="1">
            <a:spLocks/>
          </p:cNvSpPr>
          <p:nvPr/>
        </p:nvSpPr>
        <p:spPr>
          <a:xfrm>
            <a:off x="337868" y="844491"/>
            <a:ext cx="8598942" cy="411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Overall Recommendation: 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Conagra should adopt a region-specific approach for sales when it comes to price sensitivity, promotions and form/flavor varieties, rather than a 'one size fits all' marketing strategy.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Adopting a regional specific approach will allow for targeted market share improvement while maintaining the existing consumer base.</a:t>
            </a:r>
          </a:p>
          <a:p>
            <a:pPr marL="95250" indent="0">
              <a:buNone/>
            </a:pPr>
            <a:endParaRPr lang="en-US" sz="1800" b="1">
              <a:solidFill>
                <a:schemeClr val="tx1"/>
              </a:solidFill>
            </a:endParaRPr>
          </a:p>
          <a:p>
            <a:pPr marL="9525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Key Takeaways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Using promotions has a consistent positive impact across regions.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Ground, Meatball varieties have the highest and most consistent positive impact on sales across all regions.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Flavors like Grain and Asian contribute to sales growth as well.</a:t>
            </a:r>
          </a:p>
          <a:p>
            <a:pPr marL="381000" indent="-285750"/>
            <a:r>
              <a:rPr lang="en-US" sz="1800" dirty="0">
                <a:solidFill>
                  <a:schemeClr val="tx1"/>
                </a:solidFill>
              </a:rPr>
              <a:t>Pricing strategies vary by region, with price sensitivity most notable in the Great Lakes and Southeast regions, necessitating a cautious approach when increasing per-unit prices.</a:t>
            </a:r>
          </a:p>
          <a:p>
            <a:pPr marL="95250" indent="0"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3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0707-E931-5F58-23A8-1DBE7E85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DC6F9-721D-6718-D168-3DB3863E0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12906"/>
            <a:ext cx="8229600" cy="3832622"/>
          </a:xfrm>
        </p:spPr>
        <p:txBody>
          <a:bodyPr/>
          <a:lstStyle/>
          <a:p>
            <a:pPr marL="139700" indent="0">
              <a:buNone/>
            </a:pPr>
            <a:r>
              <a:rPr lang="en-US" b="1"/>
              <a:t>Problem Statement:</a:t>
            </a:r>
            <a:r>
              <a:rPr lang="en-US"/>
              <a:t> How can Conagra increase sales across the United States? 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 b="1"/>
              <a:t>Our Recommendation:</a:t>
            </a:r>
            <a:r>
              <a:rPr lang="en-US"/>
              <a:t> Conagra should adopt a region-specific approach to promotions, product forms and flavors. </a:t>
            </a:r>
          </a:p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0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0707-E931-5F58-23A8-1DBE7E85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63" y="-2027"/>
            <a:ext cx="7531100" cy="651272"/>
          </a:xfrm>
        </p:spPr>
        <p:txBody>
          <a:bodyPr/>
          <a:lstStyle/>
          <a:p>
            <a:r>
              <a:rPr lang="en-US"/>
              <a:t>Understanding the Data</a:t>
            </a:r>
          </a:p>
        </p:txBody>
      </p:sp>
      <p:pic>
        <p:nvPicPr>
          <p:cNvPr id="4" name="Picture 3" descr="A screenshot of a data cleaning&#10;&#10;Description automatically generated">
            <a:extLst>
              <a:ext uri="{FF2B5EF4-FFF2-40B4-BE49-F238E27FC236}">
                <a16:creationId xmlns:a16="http://schemas.microsoft.com/office/drawing/2014/main" id="{815F2F43-8F1A-FD0A-38CD-8F1C922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7" y="754473"/>
            <a:ext cx="9151284" cy="43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6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0BEF9-4C2F-20BD-FF1D-43B8C4ED0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67" y="842609"/>
            <a:ext cx="8348133" cy="3752013"/>
          </a:xfrm>
        </p:spPr>
        <p:txBody>
          <a:bodyPr anchor="ctr"/>
          <a:lstStyle/>
          <a:p>
            <a:pPr marL="139700" indent="0" algn="just">
              <a:buNone/>
            </a:pPr>
            <a:endParaRPr lang="en-US" sz="2000"/>
          </a:p>
          <a:p>
            <a:pPr marL="139700" indent="0" algn="ctr">
              <a:buNone/>
            </a:pPr>
            <a:endParaRPr lang="en-US" sz="2000"/>
          </a:p>
          <a:p>
            <a:pPr marL="139700" indent="0" algn="ctr">
              <a:buNone/>
            </a:pPr>
            <a:endParaRPr lang="en-US"/>
          </a:p>
        </p:txBody>
      </p:sp>
      <p:sp>
        <p:nvSpPr>
          <p:cNvPr id="4" name="Google Shape;157;p29">
            <a:extLst>
              <a:ext uri="{FF2B5EF4-FFF2-40B4-BE49-F238E27FC236}">
                <a16:creationId xmlns:a16="http://schemas.microsoft.com/office/drawing/2014/main" id="{11614697-9B9A-5FD1-7A01-32978039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 Factors Affecting Sales</a:t>
            </a: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FC291-415B-7A6C-29FA-0D4A81922554}"/>
              </a:ext>
            </a:extLst>
          </p:cNvPr>
          <p:cNvSpPr/>
          <p:nvPr/>
        </p:nvSpPr>
        <p:spPr>
          <a:xfrm>
            <a:off x="7105133" y="762001"/>
            <a:ext cx="1549746" cy="442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Promotions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4E784-546D-7E8E-5E78-FC0A544AA316}"/>
              </a:ext>
            </a:extLst>
          </p:cNvPr>
          <p:cNvSpPr/>
          <p:nvPr/>
        </p:nvSpPr>
        <p:spPr>
          <a:xfrm>
            <a:off x="3665837" y="777446"/>
            <a:ext cx="1544595" cy="42733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Flavor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C4768-2523-E6A8-4E6D-9043BF1970B0}"/>
              </a:ext>
            </a:extLst>
          </p:cNvPr>
          <p:cNvSpPr/>
          <p:nvPr/>
        </p:nvSpPr>
        <p:spPr>
          <a:xfrm>
            <a:off x="674471" y="777445"/>
            <a:ext cx="1554893" cy="43248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Form</a:t>
            </a:r>
            <a:endParaRPr lang="en-US"/>
          </a:p>
        </p:txBody>
      </p:sp>
      <p:pic>
        <p:nvPicPr>
          <p:cNvPr id="2" name="Picture 1" descr="A group of bags of food&#10;&#10;Description automatically generated">
            <a:extLst>
              <a:ext uri="{FF2B5EF4-FFF2-40B4-BE49-F238E27FC236}">
                <a16:creationId xmlns:a16="http://schemas.microsoft.com/office/drawing/2014/main" id="{4AB6854A-08B6-8CDF-3F90-468AC233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6" y="1337619"/>
            <a:ext cx="2669442" cy="32096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83F1E-D411-43B3-5633-87DE23B77A7E}"/>
              </a:ext>
            </a:extLst>
          </p:cNvPr>
          <p:cNvCxnSpPr/>
          <p:nvPr/>
        </p:nvCxnSpPr>
        <p:spPr>
          <a:xfrm>
            <a:off x="3006810" y="803189"/>
            <a:ext cx="10297" cy="427337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group of packages of food&#10;&#10;Description automatically generated">
            <a:extLst>
              <a:ext uri="{FF2B5EF4-FFF2-40B4-BE49-F238E27FC236}">
                <a16:creationId xmlns:a16="http://schemas.microsoft.com/office/drawing/2014/main" id="{09FA8075-880C-3C0C-8D91-8B0CD3B6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867" y="1327323"/>
            <a:ext cx="2849335" cy="323541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8C33C-7385-9476-21F1-9489F096C39F}"/>
              </a:ext>
            </a:extLst>
          </p:cNvPr>
          <p:cNvCxnSpPr>
            <a:cxnSpLocks/>
          </p:cNvCxnSpPr>
          <p:nvPr/>
        </p:nvCxnSpPr>
        <p:spPr>
          <a:xfrm>
            <a:off x="6229864" y="808338"/>
            <a:ext cx="10297" cy="427337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9B5F3C-C4DB-F400-D6CA-28207BCCFAF4}"/>
                  </a:ext>
                </a:extLst>
              </p14:cNvPr>
              <p14:cNvContentPartPr/>
              <p14:nvPr/>
            </p14:nvContentPartPr>
            <p14:xfrm>
              <a:off x="411891" y="1842767"/>
              <a:ext cx="344852" cy="1074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9B5F3C-C4DB-F400-D6CA-28207BCCFA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952" y="1735307"/>
                <a:ext cx="452371" cy="22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1B827A-A184-BE27-6E3A-EE5ED49E421B}"/>
                  </a:ext>
                </a:extLst>
              </p14:cNvPr>
              <p14:cNvContentPartPr/>
              <p14:nvPr/>
            </p14:nvContentPartPr>
            <p14:xfrm>
              <a:off x="2121243" y="1596080"/>
              <a:ext cx="503450" cy="10297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1B827A-A184-BE27-6E3A-EE5ED49E42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7302" y="-1493020"/>
                <a:ext cx="610973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9B18F4-782B-4A8B-31D6-08081C8AEFC5}"/>
                  </a:ext>
                </a:extLst>
              </p14:cNvPr>
              <p14:cNvContentPartPr/>
              <p14:nvPr/>
            </p14:nvContentPartPr>
            <p14:xfrm>
              <a:off x="875270" y="2656702"/>
              <a:ext cx="379849" cy="10297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9B18F4-782B-4A8B-31D6-08081C8AE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1314" y="-432398"/>
                <a:ext cx="487401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AEC0D2-0619-07A2-3F69-F98DA52B6016}"/>
                  </a:ext>
                </a:extLst>
              </p14:cNvPr>
              <p14:cNvContentPartPr/>
              <p14:nvPr/>
            </p14:nvContentPartPr>
            <p14:xfrm>
              <a:off x="2213918" y="2656702"/>
              <a:ext cx="420999" cy="10297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AEC0D2-0619-07A2-3F69-F98DA52B60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59990" y="-432398"/>
                <a:ext cx="528496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CEF1D2-6990-8137-6F85-304D75576E6D}"/>
                  </a:ext>
                </a:extLst>
              </p14:cNvPr>
              <p14:cNvContentPartPr/>
              <p14:nvPr/>
            </p14:nvContentPartPr>
            <p14:xfrm>
              <a:off x="1142999" y="3785326"/>
              <a:ext cx="309905" cy="10297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CEF1D2-6990-8137-6F85-304D75576E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9009" y="3527901"/>
                <a:ext cx="417526" cy="52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E31515D-EEAD-AFA0-8B6B-5330714DD9D6}"/>
                  </a:ext>
                </a:extLst>
              </p14:cNvPr>
              <p14:cNvContentPartPr/>
              <p14:nvPr/>
            </p14:nvContentPartPr>
            <p14:xfrm>
              <a:off x="2213919" y="3744137"/>
              <a:ext cx="252200" cy="10297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E31515D-EEAD-AFA0-8B6B-5330714DD9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60030" y="3486712"/>
                <a:ext cx="359619" cy="52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A4D9215-D08C-F17D-8545-0F14CB7DE683}"/>
                  </a:ext>
                </a:extLst>
              </p14:cNvPr>
              <p14:cNvContentPartPr/>
              <p14:nvPr/>
            </p14:nvContentPartPr>
            <p14:xfrm>
              <a:off x="3284838" y="1812324"/>
              <a:ext cx="390016" cy="10746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A4D9215-D08C-F17D-8545-0F14CB7DE6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30869" y="1708330"/>
                <a:ext cx="497594" cy="218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EC2436-44AA-E9E2-0117-B3C65119572C}"/>
                  </a:ext>
                </a:extLst>
              </p14:cNvPr>
              <p14:cNvContentPartPr/>
              <p14:nvPr/>
            </p14:nvContentPartPr>
            <p14:xfrm>
              <a:off x="4747053" y="1602299"/>
              <a:ext cx="301365" cy="10297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EC2436-44AA-E9E2-0117-B3C65119572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3109" y="1344874"/>
                <a:ext cx="408893" cy="52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CEF65FE-84F5-9806-CCEA-632428F39C0C}"/>
                  </a:ext>
                </a:extLst>
              </p14:cNvPr>
              <p14:cNvContentPartPr/>
              <p14:nvPr/>
            </p14:nvContentPartPr>
            <p14:xfrm>
              <a:off x="5622324" y="1740385"/>
              <a:ext cx="340917" cy="10297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CEF65FE-84F5-9806-CCEA-632428F39C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68381" y="1633864"/>
                <a:ext cx="448443" cy="222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109BBC1-9C00-8CC7-E5CD-A671320AC81D}"/>
                  </a:ext>
                </a:extLst>
              </p14:cNvPr>
              <p14:cNvContentPartPr/>
              <p14:nvPr/>
            </p14:nvContentPartPr>
            <p14:xfrm>
              <a:off x="3439297" y="3136596"/>
              <a:ext cx="334996" cy="10297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109BBC1-9C00-8CC7-E5CD-A671320AC8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5323" y="2879171"/>
                <a:ext cx="442583" cy="52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5C35D7-CCC8-186A-B052-8CE4BA3B8233}"/>
                  </a:ext>
                </a:extLst>
              </p14:cNvPr>
              <p14:cNvContentPartPr/>
              <p14:nvPr/>
            </p14:nvContentPartPr>
            <p14:xfrm>
              <a:off x="4438135" y="3078891"/>
              <a:ext cx="286457" cy="10297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5C35D7-CCC8-186A-B052-8CE4BA3B8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84222" y="-10209"/>
                <a:ext cx="393923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0E36E00-149D-F286-B4EE-5A713464120E}"/>
                  </a:ext>
                </a:extLst>
              </p14:cNvPr>
              <p14:cNvContentPartPr/>
              <p14:nvPr/>
            </p14:nvContentPartPr>
            <p14:xfrm>
              <a:off x="5467864" y="2996513"/>
              <a:ext cx="258871" cy="10297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0E36E00-149D-F286-B4EE-5A71346412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13933" y="-92587"/>
                <a:ext cx="366374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8DA7561-D2C6-3EE9-8244-07B6F586EC7A}"/>
                  </a:ext>
                </a:extLst>
              </p14:cNvPr>
              <p14:cNvContentPartPr/>
              <p14:nvPr/>
            </p14:nvContentPartPr>
            <p14:xfrm>
              <a:off x="3367215" y="4122915"/>
              <a:ext cx="246871" cy="10297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8DA7561-D2C6-3EE9-8244-07B6F586EC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13234" y="3960331"/>
                <a:ext cx="354472" cy="33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3A6C9A0-AFB0-337F-FC12-D0DFC80443CC}"/>
                  </a:ext>
                </a:extLst>
              </p14:cNvPr>
              <p14:cNvContentPartPr/>
              <p14:nvPr/>
            </p14:nvContentPartPr>
            <p14:xfrm>
              <a:off x="4479324" y="4324864"/>
              <a:ext cx="215463" cy="10297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3A6C9A0-AFB0-337F-FC12-D0DFC80443C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25458" y="1235764"/>
                <a:ext cx="322835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804FED-7CCA-EF32-8A4B-FCB3D349B63C}"/>
                  </a:ext>
                </a:extLst>
              </p14:cNvPr>
              <p14:cNvContentPartPr/>
              <p14:nvPr/>
            </p14:nvContentPartPr>
            <p14:xfrm>
              <a:off x="5807675" y="3741915"/>
              <a:ext cx="262343" cy="10297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804FED-7CCA-EF32-8A4B-FCB3D349B63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53769" y="3579331"/>
                <a:ext cx="369796" cy="33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500427-D6BF-17C3-9184-75A6762B2566}"/>
                  </a:ext>
                </a:extLst>
              </p14:cNvPr>
              <p14:cNvContentPartPr/>
              <p14:nvPr/>
            </p14:nvContentPartPr>
            <p14:xfrm>
              <a:off x="7867134" y="916459"/>
              <a:ext cx="10297" cy="10297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500427-D6BF-17C3-9184-75A6762B256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22584" y="-2172641"/>
                <a:ext cx="3089100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E58E46-85E1-8A45-BC7B-D0C318765BD1}"/>
                  </a:ext>
                </a:extLst>
              </p14:cNvPr>
              <p14:cNvContentPartPr/>
              <p14:nvPr/>
            </p14:nvContentPartPr>
            <p14:xfrm>
              <a:off x="8309918" y="1070918"/>
              <a:ext cx="10297" cy="10297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E58E46-85E1-8A45-BC7B-D0C318765BD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65368" y="-2018182"/>
                <a:ext cx="3089100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3D77D50-3E4E-F612-21A9-41C9CB898687}"/>
                  </a:ext>
                </a:extLst>
              </p14:cNvPr>
              <p14:cNvContentPartPr/>
              <p14:nvPr/>
            </p14:nvContentPartPr>
            <p14:xfrm>
              <a:off x="8402594" y="1101810"/>
              <a:ext cx="10297" cy="1029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3D77D50-3E4E-F612-21A9-41C9CB8986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58044" y="-1987290"/>
                <a:ext cx="3089100" cy="6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85565B-19DB-4324-6B79-9A465FC2FC32}"/>
                  </a:ext>
                </a:extLst>
              </p14:cNvPr>
              <p14:cNvContentPartPr/>
              <p14:nvPr/>
            </p14:nvContentPartPr>
            <p14:xfrm>
              <a:off x="8052486" y="1087434"/>
              <a:ext cx="10297" cy="10297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85565B-19DB-4324-6B79-9A465FC2FC3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07936" y="830009"/>
                <a:ext cx="3089100" cy="524289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hand holding a bag of food&#10;&#10;Description automatically generated">
            <a:extLst>
              <a:ext uri="{FF2B5EF4-FFF2-40B4-BE49-F238E27FC236}">
                <a16:creationId xmlns:a16="http://schemas.microsoft.com/office/drawing/2014/main" id="{FF06AE45-1FE4-CF76-2271-6C803051A24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291650" y="1280850"/>
            <a:ext cx="1487961" cy="975421"/>
          </a:xfrm>
          <a:prstGeom prst="rect">
            <a:avLst/>
          </a:prstGeom>
        </p:spPr>
      </p:pic>
      <p:pic>
        <p:nvPicPr>
          <p:cNvPr id="39" name="Picture 38" descr="A store front with a sign&#10;&#10;Description automatically generated">
            <a:extLst>
              <a:ext uri="{FF2B5EF4-FFF2-40B4-BE49-F238E27FC236}">
                <a16:creationId xmlns:a16="http://schemas.microsoft.com/office/drawing/2014/main" id="{5951170B-181D-6159-C750-F5548327FDF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491285" y="2203620"/>
            <a:ext cx="1637271" cy="1029733"/>
          </a:xfrm>
          <a:prstGeom prst="rect">
            <a:avLst/>
          </a:prstGeom>
        </p:spPr>
      </p:pic>
      <p:pic>
        <p:nvPicPr>
          <p:cNvPr id="41" name="Picture 40" descr="A shelf with food packages&#10;&#10;Description automatically generated">
            <a:extLst>
              <a:ext uri="{FF2B5EF4-FFF2-40B4-BE49-F238E27FC236}">
                <a16:creationId xmlns:a16="http://schemas.microsoft.com/office/drawing/2014/main" id="{D3FE9187-61B5-4D00-D7FA-C069D9F72DB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240165" y="3144663"/>
            <a:ext cx="1538969" cy="1016344"/>
          </a:xfrm>
          <a:prstGeom prst="rect">
            <a:avLst/>
          </a:prstGeom>
        </p:spPr>
      </p:pic>
      <p:pic>
        <p:nvPicPr>
          <p:cNvPr id="43" name="Picture 42" descr="A screenshot of a store&#10;&#10;Description automatically generated">
            <a:extLst>
              <a:ext uri="{FF2B5EF4-FFF2-40B4-BE49-F238E27FC236}">
                <a16:creationId xmlns:a16="http://schemas.microsoft.com/office/drawing/2014/main" id="{A883D729-F730-3074-082C-6B9FC612645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656608" y="4099868"/>
            <a:ext cx="1476529" cy="10317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4BB49D8-B8EE-B455-4B2F-F455127BBD99}"/>
              </a:ext>
            </a:extLst>
          </p:cNvPr>
          <p:cNvSpPr txBox="1"/>
          <p:nvPr/>
        </p:nvSpPr>
        <p:spPr>
          <a:xfrm>
            <a:off x="7939215" y="1503405"/>
            <a:ext cx="1122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Unit Reductions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E95A06-2A82-CAE1-87FA-D4C6B61808E0}"/>
              </a:ext>
            </a:extLst>
          </p:cNvPr>
          <p:cNvSpPr txBox="1"/>
          <p:nvPr/>
        </p:nvSpPr>
        <p:spPr>
          <a:xfrm>
            <a:off x="6451255" y="2512540"/>
            <a:ext cx="11224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Display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33D7B6-7CE1-42AC-55B2-6317F650F2FE}"/>
              </a:ext>
            </a:extLst>
          </p:cNvPr>
          <p:cNvSpPr txBox="1"/>
          <p:nvPr/>
        </p:nvSpPr>
        <p:spPr>
          <a:xfrm>
            <a:off x="6476998" y="4469027"/>
            <a:ext cx="11224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Featured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37AC5-3038-94B9-16E6-9E9643708494}"/>
              </a:ext>
            </a:extLst>
          </p:cNvPr>
          <p:cNvSpPr txBox="1"/>
          <p:nvPr/>
        </p:nvSpPr>
        <p:spPr>
          <a:xfrm>
            <a:off x="8026741" y="3387810"/>
            <a:ext cx="1122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Price Reductions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AAC794-825C-541F-B9E6-6EC9108EFC7C}"/>
              </a:ext>
            </a:extLst>
          </p:cNvPr>
          <p:cNvCxnSpPr/>
          <p:nvPr/>
        </p:nvCxnSpPr>
        <p:spPr>
          <a:xfrm flipV="1">
            <a:off x="7743568" y="1776283"/>
            <a:ext cx="247135" cy="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670257-13E5-EB3A-394B-A0752BC8C898}"/>
              </a:ext>
            </a:extLst>
          </p:cNvPr>
          <p:cNvCxnSpPr>
            <a:cxnSpLocks/>
          </p:cNvCxnSpPr>
          <p:nvPr/>
        </p:nvCxnSpPr>
        <p:spPr>
          <a:xfrm flipV="1">
            <a:off x="7779608" y="3650391"/>
            <a:ext cx="247135" cy="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51297D-963F-F2F1-27F6-12F8268E5A29}"/>
              </a:ext>
            </a:extLst>
          </p:cNvPr>
          <p:cNvCxnSpPr/>
          <p:nvPr/>
        </p:nvCxnSpPr>
        <p:spPr>
          <a:xfrm flipH="1">
            <a:off x="7336824" y="4582296"/>
            <a:ext cx="319216" cy="1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6661F1-0CBB-B46D-D79F-A98B1AE89191}"/>
              </a:ext>
            </a:extLst>
          </p:cNvPr>
          <p:cNvCxnSpPr>
            <a:cxnSpLocks/>
          </p:cNvCxnSpPr>
          <p:nvPr/>
        </p:nvCxnSpPr>
        <p:spPr>
          <a:xfrm flipH="1">
            <a:off x="7172067" y="2651553"/>
            <a:ext cx="319216" cy="1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69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9661B42-ADA7-312E-ADD3-4E67D85750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-1947" b="6820"/>
          <a:stretch/>
        </p:blipFill>
        <p:spPr>
          <a:xfrm>
            <a:off x="-178025" y="790575"/>
            <a:ext cx="9322025" cy="4352925"/>
          </a:xfrm>
          <a:prstGeom prst="rect">
            <a:avLst/>
          </a:prstGeom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11A37-84D8-6A88-8DC3-B544DEA6A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90577"/>
            <a:ext cx="4038600" cy="4153956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b="1"/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Price Per Unit Display Only and Unit Reductions Only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Ground and Meatball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Fresh and Asian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Asian Fillets </a:t>
            </a:r>
            <a:endParaRPr lang="en-US"/>
          </a:p>
          <a:p>
            <a:pPr marL="1257300" lvl="2"/>
            <a:r>
              <a:rPr lang="en-US" sz="1400" b="1"/>
              <a:t>Regular Patties</a:t>
            </a:r>
            <a:endParaRPr lang="en-US"/>
          </a:p>
          <a:p>
            <a:pPr marL="1257300" lvl="2"/>
            <a:r>
              <a:rPr lang="en-US" sz="1400" b="1"/>
              <a:t>Grain Nugget forms</a:t>
            </a:r>
          </a:p>
          <a:p>
            <a:pPr marL="800100" lvl="1"/>
            <a:endParaRPr lang="en-US" sz="1400" b="1">
              <a:latin typeface="Arial"/>
              <a:cs typeface="Arial"/>
            </a:endParaRPr>
          </a:p>
          <a:p>
            <a:pPr marL="800100" lvl="1"/>
            <a:endParaRPr lang="en-US" sz="1400">
              <a:latin typeface="Arial"/>
              <a:cs typeface="Arial"/>
            </a:endParaRPr>
          </a:p>
          <a:p>
            <a:pPr marL="800100" lvl="1"/>
            <a:endParaRPr lang="en-US" sz="2000" b="1">
              <a:latin typeface="Arial"/>
              <a:cs typeface="Arial"/>
            </a:endParaRPr>
          </a:p>
          <a:p>
            <a:pPr lvl="1"/>
            <a:endParaRPr lang="en-US" sz="1100">
              <a:latin typeface="Arial"/>
              <a:cs typeface="Arial"/>
            </a:endParaRP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73290-7EFB-D8A8-4D94-A2D3F57394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b="1"/>
              <a:t>Hurting Sales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Patty and Sliced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Italian and Breakfast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Any Flavored Nuggets</a:t>
            </a:r>
          </a:p>
          <a:p>
            <a:pPr marL="1257300" lvl="2"/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02BC21-350D-4763-C050-74DEAAF3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75" y="0"/>
            <a:ext cx="7296208" cy="628650"/>
          </a:xfrm>
        </p:spPr>
        <p:txBody>
          <a:bodyPr>
            <a:normAutofit/>
          </a:bodyPr>
          <a:lstStyle/>
          <a:p>
            <a:pPr algn="ctr"/>
            <a:r>
              <a:rPr lang="en-US" sz="3300"/>
              <a:t>California Region Insights</a:t>
            </a:r>
          </a:p>
        </p:txBody>
      </p:sp>
    </p:spTree>
    <p:extLst>
      <p:ext uri="{BB962C8B-B14F-4D97-AF65-F5344CB8AC3E}">
        <p14:creationId xmlns:p14="http://schemas.microsoft.com/office/powerpoint/2010/main" val="293700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C1D576B-4087-8ED2-9931-C23CF087A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953"/>
          <a:stretch/>
        </p:blipFill>
        <p:spPr>
          <a:xfrm>
            <a:off x="0" y="770717"/>
            <a:ext cx="9149148" cy="4372783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South Central Region Insights</a:t>
            </a:r>
            <a:endParaRPr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BFE09C5-8172-9E59-68E7-637D447F7EBF}"/>
              </a:ext>
            </a:extLst>
          </p:cNvPr>
          <p:cNvSpPr txBox="1">
            <a:spLocks/>
          </p:cNvSpPr>
          <p:nvPr/>
        </p:nvSpPr>
        <p:spPr>
          <a:xfrm>
            <a:off x="381000" y="790575"/>
            <a:ext cx="4038600" cy="397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Unit Reduction &amp; Display Only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Ground and Meatball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Grain and Asian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Asian Filets</a:t>
            </a:r>
          </a:p>
          <a:p>
            <a:pPr marL="1257300" lvl="2"/>
            <a:r>
              <a:rPr lang="en-US" sz="1400" b="1"/>
              <a:t>Regular Patties</a:t>
            </a:r>
          </a:p>
          <a:p>
            <a:pPr marL="1257300" lvl="2"/>
            <a:r>
              <a:rPr lang="en-US" sz="1400" b="1"/>
              <a:t>Grain and Spicy Nuggets</a:t>
            </a:r>
          </a:p>
          <a:p>
            <a:pPr marL="1257300" lvl="2"/>
            <a:r>
              <a:rPr lang="en-US" sz="1400" b="1"/>
              <a:t>Italian Sliced</a:t>
            </a:r>
          </a:p>
          <a:p>
            <a:pPr marL="800100" lvl="1"/>
            <a:endParaRPr lang="en-US" sz="1400" b="1">
              <a:latin typeface="Arial"/>
              <a:cs typeface="Arial"/>
            </a:endParaRPr>
          </a:p>
          <a:p>
            <a:pPr marL="800100" lvl="1"/>
            <a:endParaRPr lang="en-US" sz="1400">
              <a:latin typeface="Arial"/>
              <a:cs typeface="Arial"/>
            </a:endParaRPr>
          </a:p>
          <a:p>
            <a:pPr marL="800100" lvl="1"/>
            <a:endParaRPr lang="en-US" sz="2000" b="1">
              <a:latin typeface="Arial"/>
              <a:cs typeface="Arial"/>
            </a:endParaRPr>
          </a:p>
          <a:p>
            <a:pPr lvl="1"/>
            <a:endParaRPr lang="en-US" sz="1100">
              <a:latin typeface="Arial"/>
              <a:cs typeface="Arial"/>
            </a:endParaRPr>
          </a:p>
          <a:p>
            <a:pPr lvl="1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506548-30D3-D1B1-9B8F-712683B2664F}"/>
              </a:ext>
            </a:extLst>
          </p:cNvPr>
          <p:cNvSpPr txBox="1">
            <a:spLocks/>
          </p:cNvSpPr>
          <p:nvPr/>
        </p:nvSpPr>
        <p:spPr>
          <a:xfrm>
            <a:off x="4648200" y="790576"/>
            <a:ext cx="4038600" cy="39761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/>
                <a:cs typeface="Calibri"/>
              </a:rPr>
              <a:t>Sliced and Patty</a:t>
            </a:r>
            <a:endParaRPr lang="en-US" b="1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Fresh and Breakfast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 and 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Spicy Patties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Regular Sliced</a:t>
            </a:r>
          </a:p>
          <a:p>
            <a:pPr marL="1257300" lvl="2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0032CC1-7E0A-123A-4830-78905F76A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8217"/>
          <a:stretch/>
        </p:blipFill>
        <p:spPr>
          <a:xfrm>
            <a:off x="1" y="771030"/>
            <a:ext cx="9149148" cy="4372470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Great Lakes Region Insights</a:t>
            </a:r>
            <a:endParaRPr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AB77987-5A52-E9F0-45FA-B89BF1B4589E}"/>
              </a:ext>
            </a:extLst>
          </p:cNvPr>
          <p:cNvSpPr txBox="1">
            <a:spLocks/>
          </p:cNvSpPr>
          <p:nvPr/>
        </p:nvSpPr>
        <p:spPr>
          <a:xfrm>
            <a:off x="381000" y="790575"/>
            <a:ext cx="4038600" cy="410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All Promotions help Unit Sales most popular being: Price Per Unit Display Only &amp; Feature Only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Ground, Meatball, &amp; Nuggets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Grain, Fish, &amp; Asian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Asian Fillets </a:t>
            </a:r>
          </a:p>
          <a:p>
            <a:pPr marL="1257300" lvl="2"/>
            <a:r>
              <a:rPr lang="en-US" sz="1400" b="1"/>
              <a:t>Regular Patties</a:t>
            </a:r>
          </a:p>
          <a:p>
            <a:pPr marL="1257300" lvl="2"/>
            <a:r>
              <a:rPr lang="en-US" sz="1400" b="1"/>
              <a:t>Grain and Spicy Nuggets are most popular but all nugget flavors have a positive impact</a:t>
            </a:r>
          </a:p>
          <a:p>
            <a:pPr marL="800100" lvl="1"/>
            <a:endParaRPr lang="en-US" sz="1800" b="1">
              <a:latin typeface="Arial"/>
              <a:cs typeface="Arial"/>
            </a:endParaRPr>
          </a:p>
          <a:p>
            <a:pPr marL="800100" lvl="1"/>
            <a:endParaRPr lang="en-US" sz="1400">
              <a:latin typeface="Arial"/>
              <a:cs typeface="Arial"/>
            </a:endParaRPr>
          </a:p>
          <a:p>
            <a:pPr marL="800100" lvl="1"/>
            <a:endParaRPr lang="en-US" sz="2000" b="1">
              <a:latin typeface="Arial"/>
              <a:cs typeface="Arial"/>
            </a:endParaRPr>
          </a:p>
          <a:p>
            <a:pPr lvl="1"/>
            <a:endParaRPr lang="en-US" sz="1100">
              <a:latin typeface="Arial"/>
              <a:cs typeface="Arial"/>
            </a:endParaRPr>
          </a:p>
          <a:p>
            <a:pPr lvl="1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CCA0FE4-B5C3-A58D-9DFB-6593CB1FD5B6}"/>
              </a:ext>
            </a:extLst>
          </p:cNvPr>
          <p:cNvSpPr txBox="1">
            <a:spLocks/>
          </p:cNvSpPr>
          <p:nvPr/>
        </p:nvSpPr>
        <p:spPr>
          <a:xfrm>
            <a:off x="4648200" y="790576"/>
            <a:ext cx="4038600" cy="41031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 dirty="0">
                <a:latin typeface="Calibri"/>
                <a:cs typeface="Calibri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Patty and Sliced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Fresh and Breakfast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</a:rPr>
              <a:t>Form and 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Regular flavored Nuggets</a:t>
            </a:r>
            <a:endParaRPr lang="en-US" b="1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Spicy Patties</a:t>
            </a:r>
            <a:endParaRPr lang="en-US" b="1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800100" lvl="1" indent="-317500">
              <a:spcBef>
                <a:spcPts val="300"/>
              </a:spcBef>
              <a:buFont typeface="Arial,Sans-Serif"/>
              <a:buChar char="–"/>
            </a:pPr>
            <a:r>
              <a:rPr lang="en-US" sz="1600" dirty="0">
                <a:solidFill>
                  <a:schemeClr val="dk1"/>
                </a:solidFill>
              </a:rPr>
              <a:t>Pricing Strategy:</a:t>
            </a:r>
          </a:p>
          <a:p>
            <a:pPr marL="1257300" lvl="2" indent="-317500">
              <a:spcBef>
                <a:spcPts val="300"/>
              </a:spcBef>
              <a:buFont typeface="Calibri,Sans-Serif"/>
              <a:buChar char="-"/>
            </a:pPr>
            <a:r>
              <a:rPr lang="en-US" b="1" dirty="0">
                <a:solidFill>
                  <a:schemeClr val="dk1"/>
                </a:solidFill>
              </a:rPr>
              <a:t>Price sensitive region</a:t>
            </a:r>
          </a:p>
          <a:p>
            <a:pPr marL="1257300" lvl="2" indent="-317500">
              <a:spcBef>
                <a:spcPts val="300"/>
              </a:spcBef>
              <a:buFont typeface="Calibri,Sans-Serif"/>
              <a:buChar char="-"/>
            </a:pPr>
            <a:r>
              <a:rPr lang="en-US" b="1" dirty="0">
                <a:solidFill>
                  <a:schemeClr val="dk1"/>
                </a:solidFill>
              </a:rPr>
              <a:t>Ground, Meatball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101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627DAE96-0F9C-A574-7724-E20369735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8676"/>
          <a:stretch/>
        </p:blipFill>
        <p:spPr>
          <a:xfrm>
            <a:off x="0" y="767549"/>
            <a:ext cx="9149149" cy="4375951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804562" y="-2027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Plains Region Insights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1" y="1185746"/>
            <a:ext cx="9150178" cy="308685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1" indent="0">
              <a:buNone/>
            </a:pPr>
            <a:br>
              <a:rPr lang="en-US" sz="2000">
                <a:latin typeface="Arial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  <a:p>
            <a:pPr marL="800100" lvl="1" indent="-342900"/>
            <a:endParaRPr lang="en-US" sz="2000">
              <a:latin typeface="Arial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6846C0C-E9E1-B0EF-A869-15038183632E}"/>
              </a:ext>
            </a:extLst>
          </p:cNvPr>
          <p:cNvSpPr txBox="1">
            <a:spLocks/>
          </p:cNvSpPr>
          <p:nvPr/>
        </p:nvSpPr>
        <p:spPr>
          <a:xfrm>
            <a:off x="381000" y="790575"/>
            <a:ext cx="4038600" cy="422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Unit Reductions &amp; Display Only 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Ground and Meatball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Grain and Asian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Asian Filets </a:t>
            </a:r>
            <a:endParaRPr lang="en-US" b="1"/>
          </a:p>
          <a:p>
            <a:pPr marL="1257300" lvl="2"/>
            <a:r>
              <a:rPr lang="en-US" sz="1400" b="1"/>
              <a:t>Grain and Spicy Nuggets</a:t>
            </a:r>
            <a:endParaRPr lang="en-US" b="1"/>
          </a:p>
          <a:p>
            <a:pPr marL="800100" lvl="1"/>
            <a:endParaRPr lang="en-US" sz="1800">
              <a:latin typeface="Arial"/>
              <a:cs typeface="Arial"/>
            </a:endParaRPr>
          </a:p>
          <a:p>
            <a:pPr marL="800100" lvl="1"/>
            <a:endParaRPr lang="en-US" sz="2800" b="1">
              <a:latin typeface="Arial"/>
              <a:cs typeface="Arial"/>
            </a:endParaRPr>
          </a:p>
          <a:p>
            <a:pPr lvl="1"/>
            <a:endParaRPr lang="en-US" sz="1100">
              <a:latin typeface="Arial"/>
              <a:cs typeface="Arial"/>
            </a:endParaRPr>
          </a:p>
          <a:p>
            <a:pPr lvl="1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6E6B2B-C754-F8B1-9047-D275B2FC8A20}"/>
              </a:ext>
            </a:extLst>
          </p:cNvPr>
          <p:cNvSpPr txBox="1">
            <a:spLocks/>
          </p:cNvSpPr>
          <p:nvPr/>
        </p:nvSpPr>
        <p:spPr>
          <a:xfrm>
            <a:off x="4648200" y="790577"/>
            <a:ext cx="4038600" cy="307741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Promotions: 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and Display Only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Sliced , Nugget, Patty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Italian, </a:t>
            </a:r>
            <a:r>
              <a:rPr lang="en-US" b="1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</a:t>
            </a: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Mex, &amp; Fresh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 and 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Italian &amp; Fresh Patties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Regular Nuggets</a:t>
            </a:r>
          </a:p>
          <a:p>
            <a:pPr marL="1257300" lvl="2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1916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united states with a yellow square&#10;&#10;Description automatically generated">
            <a:extLst>
              <a:ext uri="{FF2B5EF4-FFF2-40B4-BE49-F238E27FC236}">
                <a16:creationId xmlns:a16="http://schemas.microsoft.com/office/drawing/2014/main" id="{EAD62C91-4684-A5BE-A7BC-01BA6E61A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9274"/>
          <a:stretch/>
        </p:blipFill>
        <p:spPr>
          <a:xfrm>
            <a:off x="75471" y="759889"/>
            <a:ext cx="9145458" cy="4383611"/>
          </a:xfrm>
          <a:prstGeom prst="rect">
            <a:avLst/>
          </a:prstGeom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1612900" y="-22622"/>
            <a:ext cx="7531200" cy="65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/>
              <a:t>West Region Insights</a:t>
            </a:r>
            <a:endParaRPr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BEAC02-39D0-B6F0-004A-B93C521F386F}"/>
              </a:ext>
            </a:extLst>
          </p:cNvPr>
          <p:cNvSpPr txBox="1">
            <a:spLocks/>
          </p:cNvSpPr>
          <p:nvPr/>
        </p:nvSpPr>
        <p:spPr>
          <a:xfrm>
            <a:off x="381000" y="790575"/>
            <a:ext cx="4038600" cy="423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b="1">
                <a:solidFill>
                  <a:schemeClr val="tx1"/>
                </a:solidFill>
              </a:rPr>
              <a:t>Helping Sales</a:t>
            </a:r>
          </a:p>
          <a:p>
            <a:pPr marL="800100" lvl="1"/>
            <a:r>
              <a:rPr lang="en-US" sz="1600"/>
              <a:t>Promotions: 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/>
            <a:r>
              <a:rPr lang="en-US" sz="1400" b="1"/>
              <a:t>Feature Only, No Merch, Display Only</a:t>
            </a:r>
          </a:p>
          <a:p>
            <a:pPr marL="800100" lvl="1"/>
            <a:r>
              <a:rPr lang="en-US" sz="1600"/>
              <a:t>Form:</a:t>
            </a:r>
          </a:p>
          <a:p>
            <a:pPr marL="1257300" lvl="2" indent="-342900"/>
            <a:r>
              <a:rPr lang="en-US" sz="1400" b="1"/>
              <a:t>Ground and Meatball</a:t>
            </a:r>
          </a:p>
          <a:p>
            <a:pPr marL="800100" lvl="1"/>
            <a:r>
              <a:rPr lang="en-US" sz="1600"/>
              <a:t>Flavor:</a:t>
            </a:r>
          </a:p>
          <a:p>
            <a:pPr marL="1257300" lvl="2" indent="-342900"/>
            <a:r>
              <a:rPr lang="en-US" sz="1400" b="1"/>
              <a:t>Grain</a:t>
            </a:r>
          </a:p>
          <a:p>
            <a:pPr marL="800100" lvl="1"/>
            <a:r>
              <a:rPr lang="en-US" sz="1600"/>
              <a:t>Form and Flavor:</a:t>
            </a:r>
          </a:p>
          <a:p>
            <a:pPr marL="1257300" lvl="2"/>
            <a:r>
              <a:rPr lang="en-US" sz="1400" b="1"/>
              <a:t>Asian Filets </a:t>
            </a:r>
            <a:endParaRPr lang="en-US" b="1"/>
          </a:p>
          <a:p>
            <a:pPr marL="1257300" lvl="2"/>
            <a:r>
              <a:rPr lang="en-US" sz="1400" b="1"/>
              <a:t>Grain Nuggets</a:t>
            </a:r>
            <a:endParaRPr lang="en-US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E96AF41-0CE4-9DA7-378A-636C4B39F00A}"/>
              </a:ext>
            </a:extLst>
          </p:cNvPr>
          <p:cNvSpPr txBox="1">
            <a:spLocks/>
          </p:cNvSpPr>
          <p:nvPr/>
        </p:nvSpPr>
        <p:spPr>
          <a:xfrm>
            <a:off x="4648200" y="790577"/>
            <a:ext cx="4038600" cy="423015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Hurting Sales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Sliced, Patty</a:t>
            </a: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TexMex</a:t>
            </a:r>
            <a:endParaRPr lang="en-US" b="1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 and Flavor:</a:t>
            </a:r>
          </a:p>
          <a:p>
            <a:pPr marL="1257300" lvl="2" indent="-317500">
              <a:spcBef>
                <a:spcPts val="3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All Patty Flavors </a:t>
            </a:r>
          </a:p>
          <a:p>
            <a:pPr marL="1257300" lvl="2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1_Project" id="{B2549DF8-602F-2F47-9F92-EFC273524C84}" vid="{66C049D5-0EE0-9543-9DAE-3B0D3438095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Application>Microsoft Office PowerPoint</Application>
  <PresentationFormat>On-screen Show (16:9)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Theme1</vt:lpstr>
      <vt:lpstr>PowerPoint Presentation</vt:lpstr>
      <vt:lpstr>Overview</vt:lpstr>
      <vt:lpstr>Understanding the Data</vt:lpstr>
      <vt:lpstr> Factors Affecting Sales</vt:lpstr>
      <vt:lpstr>California Region Insights</vt:lpstr>
      <vt:lpstr>South Central Region Insights</vt:lpstr>
      <vt:lpstr>Great Lakes Region Insights</vt:lpstr>
      <vt:lpstr>Plains Region Insights</vt:lpstr>
      <vt:lpstr>West Region Insights</vt:lpstr>
      <vt:lpstr>North East Region Insights</vt:lpstr>
      <vt:lpstr>Midsouth Region Insights</vt:lpstr>
      <vt:lpstr>Southeast Region Insights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Pyneni, Sri Sai Sashank</dc:creator>
  <cp:revision>79</cp:revision>
  <dcterms:created xsi:type="dcterms:W3CDTF">2024-04-30T02:03:07Z</dcterms:created>
  <dcterms:modified xsi:type="dcterms:W3CDTF">2024-05-02T02:54:59Z</dcterms:modified>
</cp:coreProperties>
</file>